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74" r:id="rId3"/>
    <p:sldId id="259" r:id="rId4"/>
    <p:sldId id="288" r:id="rId5"/>
    <p:sldId id="287" r:id="rId6"/>
    <p:sldId id="329" r:id="rId7"/>
    <p:sldId id="306" r:id="rId8"/>
    <p:sldId id="312" r:id="rId9"/>
    <p:sldId id="332" r:id="rId10"/>
    <p:sldId id="333" r:id="rId11"/>
    <p:sldId id="294" r:id="rId12"/>
    <p:sldId id="322" r:id="rId13"/>
    <p:sldId id="319" r:id="rId14"/>
    <p:sldId id="318" r:id="rId15"/>
    <p:sldId id="320" r:id="rId16"/>
    <p:sldId id="321" r:id="rId17"/>
    <p:sldId id="289" r:id="rId18"/>
    <p:sldId id="272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=""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89" d="100"/>
          <a:sy n="89" d="100"/>
        </p:scale>
        <p:origin x="-12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2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3.xml"/><Relationship Id="rId4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4.xml"/><Relationship Id="rId4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Number of</a:t>
            </a:r>
            <a:r>
              <a:rPr lang="en-US" sz="1800" baseline="0"/>
              <a:t> appointments per week (w10-47)</a:t>
            </a:r>
            <a:endParaRPr lang="uz-Cyrl-UZ" sz="18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Tables!$G$10</c:f>
              <c:strCache>
                <c:ptCount val="1"/>
                <c:pt idx="0">
                  <c:v>Кількість прийомів на тиждень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Tables!$F$11:$F$47</c:f>
              <c:numCache>
                <c:formatCode>General</c:formatCode>
                <c:ptCount val="3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29</c:v>
                </c:pt>
                <c:pt idx="19">
                  <c:v>30</c:v>
                </c:pt>
                <c:pt idx="20">
                  <c:v>31</c:v>
                </c:pt>
                <c:pt idx="21">
                  <c:v>32</c:v>
                </c:pt>
                <c:pt idx="22">
                  <c:v>33</c:v>
                </c:pt>
                <c:pt idx="23">
                  <c:v>34</c:v>
                </c:pt>
                <c:pt idx="24">
                  <c:v>35</c:v>
                </c:pt>
                <c:pt idx="25">
                  <c:v>36</c:v>
                </c:pt>
                <c:pt idx="26">
                  <c:v>37</c:v>
                </c:pt>
                <c:pt idx="27">
                  <c:v>38</c:v>
                </c:pt>
                <c:pt idx="28">
                  <c:v>39</c:v>
                </c:pt>
                <c:pt idx="29">
                  <c:v>40</c:v>
                </c:pt>
                <c:pt idx="30">
                  <c:v>41</c:v>
                </c:pt>
                <c:pt idx="31">
                  <c:v>42</c:v>
                </c:pt>
                <c:pt idx="32">
                  <c:v>43</c:v>
                </c:pt>
                <c:pt idx="33">
                  <c:v>44</c:v>
                </c:pt>
                <c:pt idx="34">
                  <c:v>45</c:v>
                </c:pt>
                <c:pt idx="35">
                  <c:v>46</c:v>
                </c:pt>
                <c:pt idx="36">
                  <c:v>47</c:v>
                </c:pt>
              </c:numCache>
            </c:numRef>
          </c:xVal>
          <c:yVal>
            <c:numRef>
              <c:f>Tables!$G$11:$G$47</c:f>
              <c:numCache>
                <c:formatCode>General</c:formatCode>
                <c:ptCount val="37"/>
                <c:pt idx="0">
                  <c:v>79</c:v>
                </c:pt>
                <c:pt idx="1">
                  <c:v>79</c:v>
                </c:pt>
                <c:pt idx="2">
                  <c:v>54</c:v>
                </c:pt>
                <c:pt idx="3">
                  <c:v>53</c:v>
                </c:pt>
                <c:pt idx="4">
                  <c:v>59</c:v>
                </c:pt>
                <c:pt idx="5">
                  <c:v>62</c:v>
                </c:pt>
                <c:pt idx="6">
                  <c:v>76</c:v>
                </c:pt>
                <c:pt idx="7">
                  <c:v>79</c:v>
                </c:pt>
                <c:pt idx="8">
                  <c:v>77</c:v>
                </c:pt>
                <c:pt idx="9">
                  <c:v>64</c:v>
                </c:pt>
                <c:pt idx="10">
                  <c:v>70</c:v>
                </c:pt>
                <c:pt idx="11">
                  <c:v>58</c:v>
                </c:pt>
                <c:pt idx="12">
                  <c:v>65</c:v>
                </c:pt>
                <c:pt idx="13">
                  <c:v>46</c:v>
                </c:pt>
                <c:pt idx="14">
                  <c:v>38</c:v>
                </c:pt>
                <c:pt idx="15">
                  <c:v>89</c:v>
                </c:pt>
                <c:pt idx="16">
                  <c:v>75</c:v>
                </c:pt>
                <c:pt idx="17">
                  <c:v>55</c:v>
                </c:pt>
                <c:pt idx="18">
                  <c:v>108</c:v>
                </c:pt>
                <c:pt idx="19">
                  <c:v>86</c:v>
                </c:pt>
                <c:pt idx="20">
                  <c:v>120</c:v>
                </c:pt>
                <c:pt idx="21">
                  <c:v>122</c:v>
                </c:pt>
                <c:pt idx="22">
                  <c:v>92</c:v>
                </c:pt>
                <c:pt idx="23">
                  <c:v>113</c:v>
                </c:pt>
                <c:pt idx="24">
                  <c:v>139</c:v>
                </c:pt>
                <c:pt idx="25">
                  <c:v>122</c:v>
                </c:pt>
                <c:pt idx="26">
                  <c:v>102</c:v>
                </c:pt>
                <c:pt idx="27">
                  <c:v>111</c:v>
                </c:pt>
                <c:pt idx="28">
                  <c:v>69</c:v>
                </c:pt>
                <c:pt idx="29">
                  <c:v>77</c:v>
                </c:pt>
                <c:pt idx="30">
                  <c:v>128</c:v>
                </c:pt>
                <c:pt idx="31">
                  <c:v>142</c:v>
                </c:pt>
                <c:pt idx="32">
                  <c:v>157</c:v>
                </c:pt>
                <c:pt idx="33">
                  <c:v>136</c:v>
                </c:pt>
                <c:pt idx="34">
                  <c:v>138</c:v>
                </c:pt>
                <c:pt idx="35">
                  <c:v>159</c:v>
                </c:pt>
                <c:pt idx="36">
                  <c:v>144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2BF-41D1-97FE-9748A8528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945600"/>
        <c:axId val="147542016"/>
      </c:scatterChart>
      <c:valAx>
        <c:axId val="133945600"/>
        <c:scaling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7542016"/>
        <c:crosses val="autoZero"/>
        <c:crossBetween val="midCat"/>
      </c:valAx>
      <c:valAx>
        <c:axId val="14754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33945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Age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Tables!$C$8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C4-49CA-BF51-CC00164BE6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C4-49CA-BF51-CC00164BE6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C4-49CA-BF51-CC00164BE6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Tables!$B$9:$B$11</c:f>
              <c:strCache>
                <c:ptCount val="3"/>
                <c:pt idx="0">
                  <c:v>0-15</c:v>
                </c:pt>
                <c:pt idx="1">
                  <c:v>16-49</c:v>
                </c:pt>
                <c:pt idx="2">
                  <c:v>50+</c:v>
                </c:pt>
              </c:strCache>
            </c:strRef>
          </c:cat>
          <c:val>
            <c:numRef>
              <c:f>Tables!$C$9:$C$11</c:f>
              <c:numCache>
                <c:formatCode>0%</c:formatCode>
                <c:ptCount val="3"/>
                <c:pt idx="0">
                  <c:v>0.1906158357771261</c:v>
                </c:pt>
                <c:pt idx="1">
                  <c:v>0.31298320447880568</c:v>
                </c:pt>
                <c:pt idx="2">
                  <c:v>0.49640095974406823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9C4-49CA-BF51-CC00164BE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Gender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37D-4AA1-95F8-94939880AB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37D-4AA1-95F8-94939880AB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Tables!$B$4:$B$5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Tables!$C$4:$C$5</c:f>
              <c:numCache>
                <c:formatCode>0%</c:formatCode>
                <c:ptCount val="2"/>
                <c:pt idx="0">
                  <c:v>0.70987801961253294</c:v>
                </c:pt>
                <c:pt idx="1">
                  <c:v>0.29012198038746712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37D-4AA1-95F8-94939880A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Gender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Tables!$G$52</c:f>
              <c:strCache>
                <c:ptCount val="1"/>
                <c:pt idx="0">
                  <c:v>Number of patients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02-4D5A-935B-3DD93675F9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02-4D5A-935B-3DD93675F9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02-4D5A-935B-3DD93675F9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902-4D5A-935B-3DD93675F9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902-4D5A-935B-3DD93675F9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902-4D5A-935B-3DD93675F97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902-4D5A-935B-3DD93675F97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902-4D5A-935B-3DD93675F97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902-4D5A-935B-3DD93675F97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902-4D5A-935B-3DD93675F97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902-4D5A-935B-3DD93675F97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902-4D5A-935B-3DD93675F97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A902-4D5A-935B-3DD93675F97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A902-4D5A-935B-3DD93675F97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A902-4D5A-935B-3DD93675F97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A902-4D5A-935B-3DD93675F97B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A902-4D5A-935B-3DD93675F97B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A902-4D5A-935B-3DD93675F97B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A902-4D5A-935B-3DD93675F97B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Tables!$F$53:$F$71</c:f>
              <c:strCache>
                <c:ptCount val="19"/>
                <c:pt idx="0">
                  <c:v>0-5</c:v>
                </c:pt>
                <c:pt idx="1">
                  <c:v>6-10</c:v>
                </c:pt>
                <c:pt idx="2">
                  <c:v>11-15</c:v>
                </c:pt>
                <c:pt idx="3">
                  <c:v>16-20</c:v>
                </c:pt>
                <c:pt idx="4">
                  <c:v>21-25</c:v>
                </c:pt>
                <c:pt idx="5">
                  <c:v>26-30</c:v>
                </c:pt>
                <c:pt idx="6">
                  <c:v>31-35</c:v>
                </c:pt>
                <c:pt idx="7">
                  <c:v>36-40</c:v>
                </c:pt>
                <c:pt idx="8">
                  <c:v>41-45</c:v>
                </c:pt>
                <c:pt idx="9">
                  <c:v>46-50</c:v>
                </c:pt>
                <c:pt idx="10">
                  <c:v>51-55</c:v>
                </c:pt>
                <c:pt idx="11">
                  <c:v>56-60</c:v>
                </c:pt>
                <c:pt idx="12">
                  <c:v>61-65</c:v>
                </c:pt>
                <c:pt idx="13">
                  <c:v>66-70</c:v>
                </c:pt>
                <c:pt idx="14">
                  <c:v>71-75</c:v>
                </c:pt>
                <c:pt idx="15">
                  <c:v>76-80</c:v>
                </c:pt>
                <c:pt idx="16">
                  <c:v>81-85</c:v>
                </c:pt>
                <c:pt idx="17">
                  <c:v>86-90</c:v>
                </c:pt>
                <c:pt idx="18">
                  <c:v>91-95</c:v>
                </c:pt>
              </c:strCache>
            </c:strRef>
          </c:cat>
          <c:val>
            <c:numRef>
              <c:f>Tables!$G$53:$G$71</c:f>
              <c:numCache>
                <c:formatCode>General</c:formatCode>
                <c:ptCount val="19"/>
                <c:pt idx="0">
                  <c:v>338</c:v>
                </c:pt>
                <c:pt idx="1">
                  <c:v>222</c:v>
                </c:pt>
                <c:pt idx="2">
                  <c:v>154</c:v>
                </c:pt>
                <c:pt idx="3">
                  <c:v>107</c:v>
                </c:pt>
                <c:pt idx="4">
                  <c:v>64</c:v>
                </c:pt>
                <c:pt idx="5">
                  <c:v>106</c:v>
                </c:pt>
                <c:pt idx="6">
                  <c:v>173</c:v>
                </c:pt>
                <c:pt idx="7">
                  <c:v>294</c:v>
                </c:pt>
                <c:pt idx="8">
                  <c:v>257</c:v>
                </c:pt>
                <c:pt idx="9">
                  <c:v>220</c:v>
                </c:pt>
                <c:pt idx="10">
                  <c:v>253</c:v>
                </c:pt>
                <c:pt idx="11">
                  <c:v>293</c:v>
                </c:pt>
                <c:pt idx="12">
                  <c:v>330</c:v>
                </c:pt>
                <c:pt idx="13">
                  <c:v>404</c:v>
                </c:pt>
                <c:pt idx="14">
                  <c:v>366</c:v>
                </c:pt>
                <c:pt idx="15">
                  <c:v>93</c:v>
                </c:pt>
                <c:pt idx="16">
                  <c:v>67</c:v>
                </c:pt>
                <c:pt idx="17">
                  <c:v>8</c:v>
                </c:pt>
                <c:pt idx="1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6-A902-4D5A-935B-3DD93675F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Regions presented according to the time of our medical</a:t>
            </a:r>
            <a:r>
              <a:rPr lang="en-US" b="1" baseline="0" dirty="0"/>
              <a:t> service</a:t>
            </a:r>
            <a:r>
              <a:rPr lang="en-US" dirty="0"/>
              <a:t> </a:t>
            </a:r>
            <a:endParaRPr lang="uk-UA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Tables!$M$27</c:f>
              <c:strCache>
                <c:ptCount val="1"/>
                <c:pt idx="0">
                  <c:v>Donetsk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Tables!$M$28:$M$32</c:f>
              <c:numCache>
                <c:formatCode>General</c:formatCode>
                <c:ptCount val="5"/>
                <c:pt idx="0">
                  <c:v>134</c:v>
                </c:pt>
                <c:pt idx="1">
                  <c:v>142</c:v>
                </c:pt>
                <c:pt idx="2">
                  <c:v>150</c:v>
                </c:pt>
                <c:pt idx="3">
                  <c:v>200</c:v>
                </c:pt>
                <c:pt idx="4">
                  <c:v>198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D0-4F87-AD99-46E3D077EE8F}"/>
            </c:ext>
          </c:extLst>
        </c:ser>
        <c:ser>
          <c:idx val="1"/>
          <c:order val="1"/>
          <c:tx>
            <c:strRef>
              <c:f>Tables!$N$27</c:f>
              <c:strCache>
                <c:ptCount val="1"/>
                <c:pt idx="0">
                  <c:v>Kyiv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Tables!$N$28:$N$32</c:f>
              <c:numCache>
                <c:formatCode>General</c:formatCode>
                <c:ptCount val="5"/>
                <c:pt idx="0">
                  <c:v>124</c:v>
                </c:pt>
                <c:pt idx="1">
                  <c:v>42</c:v>
                </c:pt>
                <c:pt idx="2">
                  <c:v>21</c:v>
                </c:pt>
                <c:pt idx="3">
                  <c:v>75</c:v>
                </c:pt>
                <c:pt idx="4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D0-4F87-AD99-46E3D077EE8F}"/>
            </c:ext>
          </c:extLst>
        </c:ser>
        <c:ser>
          <c:idx val="2"/>
          <c:order val="2"/>
          <c:tx>
            <c:strRef>
              <c:f>Tables!$O$27</c:f>
              <c:strCache>
                <c:ptCount val="1"/>
                <c:pt idx="0">
                  <c:v>Luhansk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Tables!$O$28:$O$32</c:f>
              <c:numCache>
                <c:formatCode>General</c:formatCode>
                <c:ptCount val="5"/>
                <c:pt idx="0">
                  <c:v>59</c:v>
                </c:pt>
                <c:pt idx="1">
                  <c:v>44</c:v>
                </c:pt>
                <c:pt idx="2">
                  <c:v>35</c:v>
                </c:pt>
                <c:pt idx="3">
                  <c:v>70</c:v>
                </c:pt>
                <c:pt idx="4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4D0-4F87-AD99-46E3D077EE8F}"/>
            </c:ext>
          </c:extLst>
        </c:ser>
        <c:ser>
          <c:idx val="3"/>
          <c:order val="3"/>
          <c:tx>
            <c:strRef>
              <c:f>Tables!$P$27</c:f>
              <c:strCache>
                <c:ptCount val="1"/>
                <c:pt idx="0">
                  <c:v>Kharkiv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Tables!$P$28:$P$32</c:f>
              <c:numCache>
                <c:formatCode>General</c:formatCode>
                <c:ptCount val="5"/>
                <c:pt idx="0">
                  <c:v>228</c:v>
                </c:pt>
                <c:pt idx="1">
                  <c:v>165</c:v>
                </c:pt>
                <c:pt idx="2">
                  <c:v>184</c:v>
                </c:pt>
                <c:pt idx="3">
                  <c:v>218</c:v>
                </c:pt>
                <c:pt idx="4">
                  <c:v>202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4D0-4F87-AD99-46E3D077EE8F}"/>
            </c:ext>
          </c:extLst>
        </c:ser>
        <c:ser>
          <c:idx val="4"/>
          <c:order val="4"/>
          <c:tx>
            <c:strRef>
              <c:f>Tables!$Q$27</c:f>
              <c:strCache>
                <c:ptCount val="1"/>
                <c:pt idx="0">
                  <c:v>Dnipro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Tables!$Q$28:$Q$32</c:f>
              <c:numCache>
                <c:formatCode>General</c:formatCode>
                <c:ptCount val="5"/>
                <c:pt idx="0">
                  <c:v>9</c:v>
                </c:pt>
                <c:pt idx="1">
                  <c:v>8</c:v>
                </c:pt>
                <c:pt idx="2">
                  <c:v>22</c:v>
                </c:pt>
                <c:pt idx="3">
                  <c:v>26</c:v>
                </c:pt>
                <c:pt idx="4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4D0-4F87-AD99-46E3D077EE8F}"/>
            </c:ext>
          </c:extLst>
        </c:ser>
        <c:ser>
          <c:idx val="5"/>
          <c:order val="5"/>
          <c:tx>
            <c:strRef>
              <c:f>Tables!$R$27</c:f>
              <c:strCache>
                <c:ptCount val="1"/>
                <c:pt idx="0">
                  <c:v>Zaporizhzhia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Tables!$R$28:$R$32</c:f>
              <c:numCache>
                <c:formatCode>General</c:formatCode>
                <c:ptCount val="5"/>
                <c:pt idx="0">
                  <c:v>29</c:v>
                </c:pt>
                <c:pt idx="1">
                  <c:v>29</c:v>
                </c:pt>
                <c:pt idx="2">
                  <c:v>49</c:v>
                </c:pt>
                <c:pt idx="3">
                  <c:v>110</c:v>
                </c:pt>
                <c:pt idx="4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4D0-4F87-AD99-46E3D077EE8F}"/>
            </c:ext>
          </c:extLst>
        </c:ser>
        <c:ser>
          <c:idx val="6"/>
          <c:order val="6"/>
          <c:tx>
            <c:strRef>
              <c:f>Tables!$S$27</c:f>
              <c:strCache>
                <c:ptCount val="1"/>
                <c:pt idx="0">
                  <c:v>Mykolaiv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Tables!$S$28:$S$32</c:f>
              <c:numCache>
                <c:formatCode>General</c:formatCode>
                <c:ptCount val="5"/>
                <c:pt idx="0">
                  <c:v>17</c:v>
                </c:pt>
                <c:pt idx="1">
                  <c:v>38</c:v>
                </c:pt>
                <c:pt idx="2">
                  <c:v>23</c:v>
                </c:pt>
                <c:pt idx="3">
                  <c:v>44</c:v>
                </c:pt>
                <c:pt idx="4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4D0-4F87-AD99-46E3D077EE8F}"/>
            </c:ext>
          </c:extLst>
        </c:ser>
        <c:ser>
          <c:idx val="7"/>
          <c:order val="7"/>
          <c:tx>
            <c:strRef>
              <c:f>Tables!$T$27</c:f>
              <c:strCache>
                <c:ptCount val="1"/>
                <c:pt idx="0">
                  <c:v>Kherson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Tables!$T$28:$T$32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17</c:v>
                </c:pt>
                <c:pt idx="3">
                  <c:v>21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4D0-4F87-AD99-46E3D077EE8F}"/>
            </c:ext>
          </c:extLst>
        </c:ser>
        <c:ser>
          <c:idx val="8"/>
          <c:order val="8"/>
          <c:tx>
            <c:strRef>
              <c:f>Tables!$U$27</c:f>
              <c:strCache>
                <c:ptCount val="1"/>
                <c:pt idx="0">
                  <c:v>Odesa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Tables!$L$28:$L$32</c:f>
              <c:strCache>
                <c:ptCount val="5"/>
                <c:pt idx="0">
                  <c:v>2-10</c:v>
                </c:pt>
                <c:pt idx="1">
                  <c:v>11-20</c:v>
                </c:pt>
                <c:pt idx="2">
                  <c:v>21-30</c:v>
                </c:pt>
                <c:pt idx="3">
                  <c:v>31-40</c:v>
                </c:pt>
                <c:pt idx="4">
                  <c:v>41-47</c:v>
                </c:pt>
              </c:strCache>
            </c:strRef>
          </c:cat>
          <c:val>
            <c:numRef>
              <c:f>Tables!$U$28:$U$32</c:f>
              <c:numCache>
                <c:formatCode>General</c:formatCode>
                <c:ptCount val="5"/>
                <c:pt idx="0">
                  <c:v>17</c:v>
                </c:pt>
                <c:pt idx="1">
                  <c:v>9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4D0-4F87-AD99-46E3D077E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1629440"/>
        <c:axId val="396493184"/>
      </c:barChart>
      <c:catAx>
        <c:axId val="3916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6493184"/>
        <c:crosses val="autoZero"/>
        <c:auto val="1"/>
        <c:lblAlgn val="ctr"/>
        <c:lblOffset val="100"/>
        <c:noMultiLvlLbl val="0"/>
      </c:catAx>
      <c:valAx>
        <c:axId val="39649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162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834391815524652E-2"/>
          <c:y val="2.8768174902664572E-2"/>
          <c:w val="0.89876329488248474"/>
          <c:h val="0.86108970521997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Tables!$P$3</c:f>
              <c:strCache>
                <c:ptCount val="1"/>
                <c:pt idx="0">
                  <c:v>Reasons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Tables!$O$4:$O$20</c:f>
              <c:strCache>
                <c:ptCount val="17"/>
                <c:pt idx="0">
                  <c:v>A</c:v>
                </c:pt>
                <c:pt idx="1">
                  <c:v>B</c:v>
                </c:pt>
                <c:pt idx="2">
                  <c:v>D</c:v>
                </c:pt>
                <c:pt idx="3">
                  <c:v>F</c:v>
                </c:pt>
                <c:pt idx="4">
                  <c:v>H</c:v>
                </c:pt>
                <c:pt idx="5">
                  <c:v>K</c:v>
                </c:pt>
                <c:pt idx="6">
                  <c:v>L</c:v>
                </c:pt>
                <c:pt idx="7">
                  <c:v>N</c:v>
                </c:pt>
                <c:pt idx="8">
                  <c:v>P</c:v>
                </c:pt>
                <c:pt idx="9">
                  <c:v>R</c:v>
                </c:pt>
                <c:pt idx="10">
                  <c:v>S</c:v>
                </c:pt>
                <c:pt idx="11">
                  <c:v>T</c:v>
                </c:pt>
                <c:pt idx="12">
                  <c:v>U</c:v>
                </c:pt>
                <c:pt idx="13">
                  <c:v>W</c:v>
                </c:pt>
                <c:pt idx="14">
                  <c:v>X</c:v>
                </c:pt>
                <c:pt idx="15">
                  <c:v>Y</c:v>
                </c:pt>
                <c:pt idx="16">
                  <c:v>Z</c:v>
                </c:pt>
              </c:strCache>
            </c:strRef>
          </c:cat>
          <c:val>
            <c:numRef>
              <c:f>Tables!$P$4:$P$20</c:f>
              <c:numCache>
                <c:formatCode>0%</c:formatCode>
                <c:ptCount val="17"/>
                <c:pt idx="0">
                  <c:v>8.1032628182144142E-2</c:v>
                </c:pt>
                <c:pt idx="1">
                  <c:v>3.5855145213338113E-3</c:v>
                </c:pt>
                <c:pt idx="2">
                  <c:v>8.9996414485478668E-2</c:v>
                </c:pt>
                <c:pt idx="3">
                  <c:v>2.2588741484403013E-2</c:v>
                </c:pt>
                <c:pt idx="4">
                  <c:v>3.2269630692004302E-2</c:v>
                </c:pt>
                <c:pt idx="5">
                  <c:v>0.18321979204015776</c:v>
                </c:pt>
                <c:pt idx="6">
                  <c:v>0.10433847257081391</c:v>
                </c:pt>
                <c:pt idx="7">
                  <c:v>5.6651129437074219E-2</c:v>
                </c:pt>
                <c:pt idx="8">
                  <c:v>5.12728576550735E-2</c:v>
                </c:pt>
                <c:pt idx="9">
                  <c:v>0.21907493725349589</c:v>
                </c:pt>
                <c:pt idx="10">
                  <c:v>6.9200430261742565E-2</c:v>
                </c:pt>
                <c:pt idx="11">
                  <c:v>4.4818931516672642E-2</c:v>
                </c:pt>
                <c:pt idx="12">
                  <c:v>2.4381498745069917E-2</c:v>
                </c:pt>
                <c:pt idx="13">
                  <c:v>1.0756543564001434E-3</c:v>
                </c:pt>
                <c:pt idx="14">
                  <c:v>1.0039440659734672E-2</c:v>
                </c:pt>
                <c:pt idx="15">
                  <c:v>2.5098601649336679E-3</c:v>
                </c:pt>
                <c:pt idx="16">
                  <c:v>3.9440659734671923E-3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25-4753-8301-D07503A887A0}"/>
            </c:ext>
          </c:extLst>
        </c:ser>
        <c:ser>
          <c:idx val="1"/>
          <c:order val="1"/>
          <c:tx>
            <c:strRef>
              <c:f>Tables!$Q$3</c:f>
              <c:strCache>
                <c:ptCount val="1"/>
                <c:pt idx="0">
                  <c:v>Diagnosis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Tables!$O$4:$O$20</c:f>
              <c:strCache>
                <c:ptCount val="17"/>
                <c:pt idx="0">
                  <c:v>A</c:v>
                </c:pt>
                <c:pt idx="1">
                  <c:v>B</c:v>
                </c:pt>
                <c:pt idx="2">
                  <c:v>D</c:v>
                </c:pt>
                <c:pt idx="3">
                  <c:v>F</c:v>
                </c:pt>
                <c:pt idx="4">
                  <c:v>H</c:v>
                </c:pt>
                <c:pt idx="5">
                  <c:v>K</c:v>
                </c:pt>
                <c:pt idx="6">
                  <c:v>L</c:v>
                </c:pt>
                <c:pt idx="7">
                  <c:v>N</c:v>
                </c:pt>
                <c:pt idx="8">
                  <c:v>P</c:v>
                </c:pt>
                <c:pt idx="9">
                  <c:v>R</c:v>
                </c:pt>
                <c:pt idx="10">
                  <c:v>S</c:v>
                </c:pt>
                <c:pt idx="11">
                  <c:v>T</c:v>
                </c:pt>
                <c:pt idx="12">
                  <c:v>U</c:v>
                </c:pt>
                <c:pt idx="13">
                  <c:v>W</c:v>
                </c:pt>
                <c:pt idx="14">
                  <c:v>X</c:v>
                </c:pt>
                <c:pt idx="15">
                  <c:v>Y</c:v>
                </c:pt>
                <c:pt idx="16">
                  <c:v>Z</c:v>
                </c:pt>
              </c:strCache>
            </c:strRef>
          </c:cat>
          <c:val>
            <c:numRef>
              <c:f>Tables!$Q$4:$Q$20</c:f>
              <c:numCache>
                <c:formatCode>0%</c:formatCode>
                <c:ptCount val="17"/>
                <c:pt idx="0">
                  <c:v>4.3674698795180725E-2</c:v>
                </c:pt>
                <c:pt idx="1">
                  <c:v>6.024096385542169E-3</c:v>
                </c:pt>
                <c:pt idx="2">
                  <c:v>8.3584337349397589E-2</c:v>
                </c:pt>
                <c:pt idx="3">
                  <c:v>2.1460843373493976E-2</c:v>
                </c:pt>
                <c:pt idx="4">
                  <c:v>2.635542168674699E-2</c:v>
                </c:pt>
                <c:pt idx="5">
                  <c:v>0.21084337349397592</c:v>
                </c:pt>
                <c:pt idx="6">
                  <c:v>0.10203313253012049</c:v>
                </c:pt>
                <c:pt idx="7">
                  <c:v>5.2334337349397589E-2</c:v>
                </c:pt>
                <c:pt idx="8">
                  <c:v>5.0451807228915665E-2</c:v>
                </c:pt>
                <c:pt idx="9">
                  <c:v>0.23268072289156627</c:v>
                </c:pt>
                <c:pt idx="10">
                  <c:v>6.7018072289156627E-2</c:v>
                </c:pt>
                <c:pt idx="11">
                  <c:v>6.2123493975903617E-2</c:v>
                </c:pt>
                <c:pt idx="12">
                  <c:v>2.4472891566265059E-2</c:v>
                </c:pt>
                <c:pt idx="13">
                  <c:v>1.5060240963855422E-3</c:v>
                </c:pt>
                <c:pt idx="14">
                  <c:v>1.1295180722891566E-2</c:v>
                </c:pt>
                <c:pt idx="15">
                  <c:v>1.8825301204819277E-3</c:v>
                </c:pt>
                <c:pt idx="16">
                  <c:v>2.2590361445783132E-3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25-4753-8301-D07503A887A0}"/>
            </c:ext>
          </c:extLst>
        </c:ser>
        <c:ser>
          <c:idx val="2"/>
          <c:order val="2"/>
          <c:tx>
            <c:strRef>
              <c:f>Tables!$R$3</c:f>
              <c:strCache>
                <c:ptCount val="1"/>
                <c:pt idx="0">
                  <c:v>Prescription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Tables!$O$4:$O$20</c:f>
              <c:strCache>
                <c:ptCount val="17"/>
                <c:pt idx="0">
                  <c:v>A</c:v>
                </c:pt>
                <c:pt idx="1">
                  <c:v>B</c:v>
                </c:pt>
                <c:pt idx="2">
                  <c:v>D</c:v>
                </c:pt>
                <c:pt idx="3">
                  <c:v>F</c:v>
                </c:pt>
                <c:pt idx="4">
                  <c:v>H</c:v>
                </c:pt>
                <c:pt idx="5">
                  <c:v>K</c:v>
                </c:pt>
                <c:pt idx="6">
                  <c:v>L</c:v>
                </c:pt>
                <c:pt idx="7">
                  <c:v>N</c:v>
                </c:pt>
                <c:pt idx="8">
                  <c:v>P</c:v>
                </c:pt>
                <c:pt idx="9">
                  <c:v>R</c:v>
                </c:pt>
                <c:pt idx="10">
                  <c:v>S</c:v>
                </c:pt>
                <c:pt idx="11">
                  <c:v>T</c:v>
                </c:pt>
                <c:pt idx="12">
                  <c:v>U</c:v>
                </c:pt>
                <c:pt idx="13">
                  <c:v>W</c:v>
                </c:pt>
                <c:pt idx="14">
                  <c:v>X</c:v>
                </c:pt>
                <c:pt idx="15">
                  <c:v>Y</c:v>
                </c:pt>
                <c:pt idx="16">
                  <c:v>Z</c:v>
                </c:pt>
              </c:strCache>
            </c:strRef>
          </c:cat>
          <c:val>
            <c:numRef>
              <c:f>Tables!$R$4:$R$20</c:f>
              <c:numCache>
                <c:formatCode>0%</c:formatCode>
                <c:ptCount val="17"/>
                <c:pt idx="0">
                  <c:v>0.11068211068211069</c:v>
                </c:pt>
                <c:pt idx="1">
                  <c:v>7.0785070785070788E-3</c:v>
                </c:pt>
                <c:pt idx="2">
                  <c:v>9.2020592020592026E-2</c:v>
                </c:pt>
                <c:pt idx="3">
                  <c:v>1.8018018018018018E-2</c:v>
                </c:pt>
                <c:pt idx="4">
                  <c:v>2.6383526383526385E-2</c:v>
                </c:pt>
                <c:pt idx="5">
                  <c:v>0.16988416988416988</c:v>
                </c:pt>
                <c:pt idx="6">
                  <c:v>7.7863577863577865E-2</c:v>
                </c:pt>
                <c:pt idx="7">
                  <c:v>5.0836550836550837E-2</c:v>
                </c:pt>
                <c:pt idx="8">
                  <c:v>6.1776061776061778E-2</c:v>
                </c:pt>
                <c:pt idx="9">
                  <c:v>0.2606177606177606</c:v>
                </c:pt>
                <c:pt idx="10">
                  <c:v>6.1776061776061778E-2</c:v>
                </c:pt>
                <c:pt idx="11">
                  <c:v>2.8314028314028315E-2</c:v>
                </c:pt>
                <c:pt idx="12">
                  <c:v>2.1235521235521235E-2</c:v>
                </c:pt>
                <c:pt idx="13">
                  <c:v>6.4350064350064348E-4</c:v>
                </c:pt>
                <c:pt idx="14">
                  <c:v>1.1583011583011582E-2</c:v>
                </c:pt>
                <c:pt idx="15">
                  <c:v>1.287001287001287E-3</c:v>
                </c:pt>
                <c:pt idx="1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25-4753-8301-D07503A88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6345344"/>
        <c:axId val="396346880"/>
      </c:barChart>
      <c:catAx>
        <c:axId val="39634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6346880"/>
        <c:crosses val="autoZero"/>
        <c:auto val="1"/>
        <c:lblAlgn val="ctr"/>
        <c:lblOffset val="100"/>
        <c:noMultiLvlLbl val="0"/>
      </c:catAx>
      <c:valAx>
        <c:axId val="39634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63453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7621608664396785"/>
          <c:y val="0.9571366444563123"/>
          <c:w val="0.3531337055077034"/>
          <c:h val="4.03344735206139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9T19:34:28.651" idx="1">
    <p:pos x="10" y="10"/>
    <p:text/>
    <p:extLst>
      <p:ext uri="{C676402C-5697-4E1C-873F-D02D1690AC5C}">
        <p15:threadingInfo xmlns=""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BE293-0F6E-4A4E-AADD-F89EBEF9E4AA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3A524-2FFB-4E4F-8C88-CEC792788D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18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7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413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504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533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11441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BEA9688-C9C9-4214-807D-21324925409C}" type="datetime1">
              <a:rPr lang="ru-RU" noProof="0" smtClean="0"/>
              <a:t>12.03.2023</a:t>
            </a:fld>
            <a:endParaRPr lang="ru-RU" noProof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32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10" name="Прямоугольник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0359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667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73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291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128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23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862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267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44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265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91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5AD36-94D8-40A1-8873-382C298D0F0F}" type="datetimeFigureOut">
              <a:rPr lang="uk-UA" smtClean="0"/>
              <a:t>12.03.2023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15420-A52F-4BEE-8A2F-FE1DFCE6024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45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2EB7719-815B-4B5E-83ED-26C3E4DC4C4F}" type="datetime1">
              <a:rPr lang="ru-RU" noProof="0" smtClean="0"/>
              <a:t>12.03.2023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 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4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gabor.peter1954@gmail.com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_eZsBY5U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468187-E90B-4E9C-9E1B-D2FE225B3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2416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Answering to the needs of internally displaced people during a war in Ukraine.</a:t>
            </a:r>
            <a:endParaRPr lang="uk-UA" sz="44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4128F5E5-2D4A-416F-BFB3-0DDD7D428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1506" y="3226097"/>
            <a:ext cx="6098458" cy="3152723"/>
          </a:xfrm>
        </p:spPr>
        <p:txBody>
          <a:bodyPr>
            <a:normAutofit/>
          </a:bodyPr>
          <a:lstStyle/>
          <a:p>
            <a:pPr algn="l"/>
            <a:r>
              <a:rPr lang="en-US" altLang="ru-RU" sz="2800" b="1" dirty="0" err="1"/>
              <a:t>Pavlo</a:t>
            </a:r>
            <a:r>
              <a:rPr lang="en-US" altLang="ru-RU" sz="2800" b="1" dirty="0"/>
              <a:t> </a:t>
            </a:r>
            <a:r>
              <a:rPr lang="en-US" altLang="ru-RU" sz="2800" b="1" dirty="0" err="1"/>
              <a:t>Kolesnyk</a:t>
            </a:r>
            <a:r>
              <a:rPr lang="en-US" altLang="ru-RU" sz="2800" b="1" dirty="0"/>
              <a:t> MD PhD</a:t>
            </a:r>
            <a:endParaRPr lang="ru-RU" altLang="ru-RU" sz="2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ru-RU" dirty="0"/>
              <a:t>FM Department of Uzhgorod National University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ru-RU" dirty="0"/>
              <a:t>International volunteer clinic “</a:t>
            </a:r>
            <a:r>
              <a:rPr lang="en-US" altLang="ru-RU" dirty="0" err="1"/>
              <a:t>InterFamily</a:t>
            </a:r>
            <a:r>
              <a:rPr lang="en-US" altLang="ru-RU" dirty="0"/>
              <a:t>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ru-RU" dirty="0"/>
              <a:t>Uzhgorod, Ukraine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A5677F-509D-4EA0-B1C8-0DB3709B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55" y="4159274"/>
            <a:ext cx="3554276" cy="1286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E229D9B-6BCF-4809-AC5E-120CEF13565B}"/>
              </a:ext>
            </a:extLst>
          </p:cNvPr>
          <p:cNvSpPr txBox="1"/>
          <p:nvPr/>
        </p:nvSpPr>
        <p:spPr>
          <a:xfrm>
            <a:off x="4105460" y="6135990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arch 2023</a:t>
            </a:r>
            <a:endParaRPr lang="uk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5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60121"/>
            <a:ext cx="11307000" cy="6400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The top leading medical reasons and diagnosis  </a:t>
            </a:r>
            <a:r>
              <a:rPr lang="en-US" b="1" dirty="0" smtClean="0"/>
              <a:t>why  </a:t>
            </a:r>
            <a:r>
              <a:rPr lang="en-US" b="1" dirty="0"/>
              <a:t>IDPs’ </a:t>
            </a:r>
            <a:r>
              <a:rPr lang="en-US" b="1" dirty="0" smtClean="0"/>
              <a:t>applied  </a:t>
            </a:r>
            <a:r>
              <a:rPr lang="en-US" b="1" dirty="0"/>
              <a:t>to the clinic</a:t>
            </a:r>
            <a:br>
              <a:rPr lang="en-US" b="1" dirty="0"/>
            </a:br>
            <a:r>
              <a:rPr lang="en-US" b="1" dirty="0" smtClean="0"/>
              <a:t>                               (</a:t>
            </a:r>
            <a:r>
              <a:rPr lang="en-US" b="1" dirty="0"/>
              <a:t>coding </a:t>
            </a:r>
            <a:r>
              <a:rPr lang="en-US" b="1" dirty="0" smtClean="0"/>
              <a:t>of the </a:t>
            </a:r>
            <a:r>
              <a:rPr lang="en-US" b="1" dirty="0"/>
              <a:t>diagnosis in </a:t>
            </a:r>
            <a:r>
              <a:rPr lang="en-US" b="1" dirty="0" smtClean="0"/>
              <a:t>ICPC-2</a:t>
            </a:r>
            <a:r>
              <a:rPr lang="en-US" sz="28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2800" dirty="0"/>
              <a:t/>
            </a:r>
            <a:br>
              <a:rPr lang="en-US" sz="2800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66569"/>
            <a:ext cx="3614192" cy="4459596"/>
          </a:xfrm>
        </p:spPr>
        <p:txBody>
          <a:bodyPr>
            <a:normAutofit/>
          </a:bodyPr>
          <a:lstStyle/>
          <a:p>
            <a:r>
              <a:rPr lang="en-US" sz="1600" b="1" dirty="0"/>
              <a:t>Respiratory diseases</a:t>
            </a:r>
            <a:r>
              <a:rPr lang="uk-UA" sz="1600" b="1" dirty="0"/>
              <a:t> (23%)</a:t>
            </a:r>
            <a:endParaRPr lang="en-US" sz="1600" b="1" dirty="0"/>
          </a:p>
          <a:p>
            <a:r>
              <a:rPr lang="en-US" sz="1600" b="1" dirty="0"/>
              <a:t>Cardiovascular diseases</a:t>
            </a:r>
            <a:r>
              <a:rPr lang="uk-UA" sz="1600" b="1" dirty="0"/>
              <a:t> (21%)</a:t>
            </a:r>
            <a:endParaRPr lang="en-US" sz="1600" b="1" dirty="0"/>
          </a:p>
          <a:p>
            <a:r>
              <a:rPr lang="en-US" sz="1600" dirty="0"/>
              <a:t>Bones and skeleton diseases  (10%)</a:t>
            </a:r>
          </a:p>
          <a:p>
            <a:r>
              <a:rPr lang="en-US" sz="1600" dirty="0"/>
              <a:t>Neurological diseases </a:t>
            </a:r>
          </a:p>
          <a:p>
            <a:r>
              <a:rPr lang="en-US" sz="1600" dirty="0"/>
              <a:t>Skin diseases  </a:t>
            </a:r>
            <a:endParaRPr lang="ru-RU" sz="1600" dirty="0"/>
          </a:p>
        </p:txBody>
      </p:sp>
      <p:sp>
        <p:nvSpPr>
          <p:cNvPr id="5" name="Місце для вмісту 4">
            <a:extLst>
              <a:ext uri="{FF2B5EF4-FFF2-40B4-BE49-F238E27FC236}">
                <a16:creationId xmlns="" xmlns:a16="http://schemas.microsoft.com/office/drawing/2014/main" id="{4AF98F80-924F-496A-8137-D209CCB75C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7" name="Диаграмма 1">
            <a:extLst>
              <a:ext uri="{FF2B5EF4-FFF2-40B4-BE49-F238E27FC236}">
                <a16:creationId xmlns=""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38046"/>
              </p:ext>
            </p:extLst>
          </p:nvPr>
        </p:nvGraphicFramePr>
        <p:xfrm>
          <a:off x="3859708" y="1280161"/>
          <a:ext cx="7934632" cy="530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5912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419CA6-6203-444F-900D-C5B7307F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79" y="842168"/>
            <a:ext cx="10515600" cy="2852737"/>
          </a:xfrm>
        </p:spPr>
        <p:txBody>
          <a:bodyPr/>
          <a:lstStyle/>
          <a:p>
            <a:r>
              <a:rPr lang="en-US" b="1" dirty="0"/>
              <a:t>Mental health care </a:t>
            </a:r>
            <a:br>
              <a:rPr lang="en-US" b="1" dirty="0"/>
            </a:br>
            <a:r>
              <a:rPr lang="en-US" b="1" dirty="0"/>
              <a:t>in the “</a:t>
            </a:r>
            <a:r>
              <a:rPr lang="en-US" b="1" dirty="0" err="1"/>
              <a:t>InterFamily</a:t>
            </a:r>
            <a:r>
              <a:rPr lang="en-US" b="1" dirty="0"/>
              <a:t>” clinic</a:t>
            </a:r>
            <a:endParaRPr lang="uk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205EFB-F20E-4E40-A2B7-B33B01A2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985" y="399223"/>
            <a:ext cx="2987838" cy="18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4FAB0F8-0C62-4B47-8B6B-B0E386A5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FREQUENCY OF DEPRESSION 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AMONG 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INTERNALLY DISPLACED PATIENTS APPEALS TO UZHGOROD “INTERFAMILY” CLINIC IN UKRAINE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uk-UA" dirty="0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CEDDEC8C-CF80-4839-86BB-F17612528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Study design: </a:t>
            </a:r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5CB3B7E9-F4F8-4265-B770-111EAE984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138" y="1851818"/>
            <a:ext cx="5045997" cy="4337845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Statistical analysis of the reasons for appeals and diagnoses including depression coded according to ICPC-2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Internal database of 3371 IDP patients, coded by ICPC-2 was analyzed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89 randomly selected patients were anonymously screened for depressive disorder using the PHQ-9 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Calculation gave an opportunity to evaluate severe/moderate/absence of depression</a:t>
            </a:r>
            <a:endParaRPr lang="uk-UA" sz="3600" dirty="0"/>
          </a:p>
        </p:txBody>
      </p:sp>
      <p:sp>
        <p:nvSpPr>
          <p:cNvPr id="7" name="Місце для тексту 6">
            <a:extLst>
              <a:ext uri="{FF2B5EF4-FFF2-40B4-BE49-F238E27FC236}">
                <a16:creationId xmlns="" xmlns:a16="http://schemas.microsoft.com/office/drawing/2014/main" id="{D5DE2301-70B7-4830-8CE3-2BD9321D0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6162" y="1027906"/>
            <a:ext cx="5183188" cy="823912"/>
          </a:xfrm>
        </p:spPr>
        <p:txBody>
          <a:bodyPr/>
          <a:lstStyle/>
          <a:p>
            <a:r>
              <a:rPr lang="en-US" dirty="0"/>
              <a:t>Results of our study</a:t>
            </a:r>
            <a:endParaRPr lang="uk-UA" dirty="0"/>
          </a:p>
        </p:txBody>
      </p:sp>
      <p:sp>
        <p:nvSpPr>
          <p:cNvPr id="8" name="Місце для вмісту 7">
            <a:extLst>
              <a:ext uri="{FF2B5EF4-FFF2-40B4-BE49-F238E27FC236}">
                <a16:creationId xmlns="" xmlns:a16="http://schemas.microsoft.com/office/drawing/2014/main" id="{BC2E0871-8087-48BE-884B-C61C8B6BF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51818"/>
            <a:ext cx="5183188" cy="433784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Only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102 out of 3371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codes belong to P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(psychological) group, which is 3% of the total amount. 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Among 89 registered anonymous responses: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severe depression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 points) occurred in 6(6.74%)cases, 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moderate depression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(14-19 points) – in 20(22.47%), (10-14 points) – in 22(24.72%), 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mild depression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(5-9 points) – in 32(35.95%),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absence of depression (0-4 points) – only in 9 cases(10.11%).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750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419CA6-6203-444F-900D-C5B7307F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002890"/>
            <a:ext cx="11024973" cy="3183727"/>
          </a:xfrm>
        </p:spPr>
        <p:txBody>
          <a:bodyPr>
            <a:normAutofit/>
          </a:bodyPr>
          <a:lstStyle/>
          <a:p>
            <a:r>
              <a:rPr lang="en-US" sz="5400" b="1" dirty="0"/>
              <a:t>Prevention and screening -</a:t>
            </a:r>
            <a:br>
              <a:rPr lang="en-US" sz="5400" b="1" dirty="0"/>
            </a:br>
            <a:r>
              <a:rPr lang="en-US" sz="5400" b="1" dirty="0"/>
              <a:t>research aim in the “</a:t>
            </a:r>
            <a:r>
              <a:rPr lang="en-US" sz="5400" b="1" dirty="0" err="1"/>
              <a:t>InterFamily</a:t>
            </a:r>
            <a:r>
              <a:rPr lang="en-US" sz="5400" b="1" dirty="0"/>
              <a:t>” clinic</a:t>
            </a:r>
            <a:endParaRPr lang="uk-UA" sz="5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205EFB-F20E-4E40-A2B7-B33B01A2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985" y="399223"/>
            <a:ext cx="2987838" cy="18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038388D-20A9-4C6C-AFE4-9F4EF816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</a:t>
            </a:r>
            <a:r>
              <a:rPr lang="uk-U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FAMILY DOCTOR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INTERNALLY DISPLACED PATIENTS 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STILL CONCERNED </a:t>
            </a:r>
            <a:r>
              <a:rPr lang="uk-U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uk-U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SCREENING DURING WAR?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/>
              <a:t> </a:t>
            </a:r>
            <a:endParaRPr lang="uk-UA" dirty="0"/>
          </a:p>
        </p:txBody>
      </p:sp>
      <p:sp>
        <p:nvSpPr>
          <p:cNvPr id="5" name="Місце для вмісту 4">
            <a:extLst>
              <a:ext uri="{FF2B5EF4-FFF2-40B4-BE49-F238E27FC236}">
                <a16:creationId xmlns="" xmlns:a16="http://schemas.microsoft.com/office/drawing/2014/main" id="{87C0C98D-11E1-4F07-9928-8ABE0CE298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Thousands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IDPs lost family doctors and remained without constant medical help</a:t>
            </a: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main reasons for which IDPs appeal to medical help to the clinic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treatment and primary care for existing diseases but not prevention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Frequency of CVD screening and oncological disease screening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among FDs and patients during war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49BC0275-FA6D-4F69-8A48-81EB100FED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657 cases of IDP women 18-39y.o.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 analyzed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Only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4.5% of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IDP women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the age of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40-74 years who appealed to the clinic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 screened for breast cancer</a:t>
            </a:r>
          </a:p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nsufficient concern of FDs about screening </a:t>
            </a:r>
          </a:p>
          <a:p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Screening and early detection of oncological diseases are 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not a priority and are often underestimated by patients</a:t>
            </a:r>
          </a:p>
          <a:p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5555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593B65-D018-4B71-B26F-FD607057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“Screening advisor” </a:t>
            </a:r>
            <a:r>
              <a:rPr lang="en-US" dirty="0"/>
              <a:t>– and easy way to solve the problem with screening of NCDs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A5B9F79F-A416-4D52-842E-51962A803F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 state supported screening program in Ukraine.</a:t>
            </a:r>
          </a:p>
          <a:p>
            <a:r>
              <a:rPr lang="en-US" dirty="0"/>
              <a:t>Project in “U-Screen” was stared 10 years ago.</a:t>
            </a:r>
          </a:p>
          <a:p>
            <a:r>
              <a:rPr lang="en-US" dirty="0"/>
              <a:t>Database about the most frequent screening  collected from EURACT national council members from 30 European countries </a:t>
            </a:r>
          </a:p>
          <a:p>
            <a:r>
              <a:rPr lang="en-US" dirty="0"/>
              <a:t>USPTFS and NICE screening programs were considered </a:t>
            </a:r>
          </a:p>
          <a:p>
            <a:r>
              <a:rPr lang="en-US" dirty="0"/>
              <a:t>Web-based program “Screening advisor” has been designed by our department</a:t>
            </a:r>
          </a:p>
          <a:p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22EB78B5-BCC5-46C2-A8C9-CD075C7C4A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“Screening advisor” web-based tool is going to be implemented in the practical routine of “</a:t>
            </a:r>
            <a:r>
              <a:rPr lang="en-US" dirty="0" err="1"/>
              <a:t>InterFamily</a:t>
            </a:r>
            <a:r>
              <a:rPr lang="en-US" dirty="0"/>
              <a:t>” clinic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58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7310A3-9718-46DA-BE81-F249FC3D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future of the 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InterFamily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 Clinic :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1456F748-D533-4569-A896-3C4938DE11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1435607"/>
            <a:ext cx="10994456" cy="4861953"/>
          </a:xfrm>
        </p:spPr>
        <p:txBody>
          <a:bodyPr>
            <a:normAutofit fontScale="400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200" dirty="0">
                <a:latin typeface="Arial" panose="020B0604020202020204" pitchFamily="34" charset="0"/>
                <a:cs typeface="Arial" panose="020B0604020202020204" pitchFamily="34" charset="0"/>
              </a:rPr>
              <a:t>Aiming for self-financing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200" u="sng" dirty="0">
                <a:latin typeface="Arial" panose="020B0604020202020204" pitchFamily="34" charset="0"/>
                <a:cs typeface="Arial" panose="020B0604020202020204" pitchFamily="34" charset="0"/>
              </a:rPr>
              <a:t>How to show solidarity with Ukraine </a:t>
            </a:r>
            <a:r>
              <a:rPr lang="en-US" sz="6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00050" lvl="1" indent="-171450"/>
            <a:r>
              <a:rPr lang="en-US" sz="6200" dirty="0">
                <a:latin typeface="Arial" panose="020B0604020202020204" pitchFamily="34" charset="0"/>
                <a:cs typeface="Arial" panose="020B0604020202020204" pitchFamily="34" charset="0"/>
              </a:rPr>
              <a:t>Talk about us</a:t>
            </a:r>
          </a:p>
          <a:p>
            <a:pPr marL="400050" lvl="1" indent="-171450"/>
            <a:r>
              <a:rPr lang="en-US" sz="6200" dirty="0">
                <a:latin typeface="Arial" panose="020B0604020202020204" pitchFamily="34" charset="0"/>
                <a:cs typeface="Arial" panose="020B0604020202020204" pitchFamily="34" charset="0"/>
              </a:rPr>
              <a:t>If possible - raise more money </a:t>
            </a:r>
          </a:p>
          <a:p>
            <a:pPr marL="400050" lvl="1" indent="-171450"/>
            <a:r>
              <a:rPr lang="en-US" sz="6200" dirty="0">
                <a:latin typeface="Arial" panose="020B0604020202020204" pitchFamily="34" charset="0"/>
                <a:cs typeface="Arial" panose="020B0604020202020204" pitchFamily="34" charset="0"/>
              </a:rPr>
              <a:t>Come and visit us!</a:t>
            </a:r>
          </a:p>
          <a:p>
            <a:pPr lvl="1" indent="0">
              <a:buNone/>
            </a:pPr>
            <a:r>
              <a:rPr lang="en-US" sz="8000" dirty="0"/>
              <a:t>My gratitude for your help!!!!</a:t>
            </a:r>
            <a:endParaRPr lang="uk-UA" sz="8000" dirty="0"/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="" xmlns:a16="http://schemas.microsoft.com/office/drawing/2014/main" id="{82D19164-04BE-483F-B527-74410A27F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172016"/>
              </p:ext>
            </p:extLst>
          </p:nvPr>
        </p:nvGraphicFramePr>
        <p:xfrm>
          <a:off x="6659880" y="1729048"/>
          <a:ext cx="5166359" cy="4571478"/>
        </p:xfrm>
        <a:graphic>
          <a:graphicData uri="http://schemas.openxmlformats.org/drawingml/2006/table">
            <a:tbl>
              <a:tblPr firstRow="1" firstCol="1" bandRow="1"/>
              <a:tblGrid>
                <a:gridCol w="5166359">
                  <a:extLst>
                    <a:ext uri="{9D8B030D-6E8A-4147-A177-3AD203B41FA5}">
                      <a16:colId xmlns="" xmlns:a16="http://schemas.microsoft.com/office/drawing/2014/main" val="2944836710"/>
                    </a:ext>
                  </a:extLst>
                </a:gridCol>
              </a:tblGrid>
              <a:tr h="2394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900" b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54" marR="5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9021418"/>
                  </a:ext>
                </a:extLst>
              </a:tr>
              <a:tr h="43320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 donations in  EURO please use this information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Name: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HABOR PETRO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Bank Address: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4800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Vasarosnameny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Szabadsag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square 33.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Address of Recipient: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90202 BEREGOVE      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B.HMELNICKIY STR. 10/A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UKRAINE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IBAN: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HU63 1177 5441 2884 8886 0000 0000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SWIFT: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OTPVHUHB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Phone number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+380955772240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E-mail:</a:t>
                      </a:r>
                      <a:r>
                        <a:rPr lang="en-US" sz="16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gabor.peter1954@gmail.com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Purpose: Refugees in </a:t>
                      </a:r>
                      <a:r>
                        <a:rPr lang="en-US" sz="1600" dirty="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Uzhgorod</a:t>
                      </a:r>
                      <a:r>
                        <a:rPr lang="en-US" sz="16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Pavlo</a:t>
                      </a:r>
                      <a:r>
                        <a:rPr lang="en-US" sz="16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Kolesnyk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54" marR="5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5031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19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7531" y="3244334"/>
            <a:ext cx="70272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3—min. Video: “Welcome to  “INTERFAMILY”  CLINIC”</a:t>
            </a:r>
            <a:endParaRPr lang="ru-RU" sz="2400" b="1" dirty="0"/>
          </a:p>
          <a:p>
            <a:endParaRPr lang="uk-UA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00914" y="4078454"/>
            <a:ext cx="104271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/>
          </a:p>
          <a:p>
            <a:endParaRPr lang="en-US" sz="4000" b="1" dirty="0"/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3E1111BA-D15D-4504-8F4A-EE3521AC1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142" y="4340065"/>
            <a:ext cx="7669161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28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https://youtu.be/h_eZsBY5URg</a:t>
            </a:r>
            <a:endParaRPr lang="en-US" sz="28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/>
            </a:r>
            <a:b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</a:b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1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War in Ukraine: - </a:t>
            </a:r>
            <a:r>
              <a:rPr lang="en-US" b="1" u="sng" dirty="0"/>
              <a:t>affected health care system</a:t>
            </a:r>
            <a:r>
              <a:rPr lang="en-US" b="1" dirty="0"/>
              <a:t> 			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5279" y="1728548"/>
            <a:ext cx="6478475" cy="503284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1,206</a:t>
            </a:r>
            <a:r>
              <a:rPr lang="en-US" dirty="0"/>
              <a:t> </a:t>
            </a:r>
            <a:r>
              <a:rPr lang="en-US" b="1" dirty="0"/>
              <a:t>ruined medical facilities,               171</a:t>
            </a:r>
            <a:r>
              <a:rPr lang="en-US" dirty="0"/>
              <a:t> of them cannot be restored…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National resources </a:t>
            </a:r>
            <a:r>
              <a:rPr lang="en-US" dirty="0"/>
              <a:t>have been redirected to the military service…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Pharmacy shortage</a:t>
            </a:r>
            <a:r>
              <a:rPr lang="en-US" dirty="0"/>
              <a:t> in the beginning of the war, needs in life-saving meds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Huge demand for free medical service </a:t>
            </a:r>
            <a:r>
              <a:rPr lang="en-US" dirty="0"/>
              <a:t>among IDPs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algn="just">
              <a:lnSpc>
                <a:spcPct val="170000"/>
              </a:lnSpc>
            </a:pPr>
            <a:endParaRPr lang="en-US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5484" y="2448238"/>
            <a:ext cx="4968588" cy="25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9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491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War in Ukraine: </a:t>
            </a:r>
            <a:r>
              <a:rPr lang="en-US" sz="4800" b="1" u="sng" dirty="0"/>
              <a:t>our ambitious tasks</a:t>
            </a:r>
            <a:r>
              <a:rPr lang="en-US" sz="4800" b="1" dirty="0"/>
              <a:t> 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9560" y="1233500"/>
            <a:ext cx="5730240" cy="516731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/>
              <a:t>To provide medical help for IDPs </a:t>
            </a:r>
            <a:r>
              <a:rPr lang="en-US" dirty="0"/>
              <a:t>: high quality family medical care (acute and chronic disease care, clinical diagnosis, treatment, providing life-saving meds etc.) </a:t>
            </a:r>
          </a:p>
          <a:p>
            <a:endParaRPr lang="en-US" dirty="0"/>
          </a:p>
          <a:p>
            <a:pPr algn="just"/>
            <a:r>
              <a:rPr lang="en-US" b="1" dirty="0"/>
              <a:t>To help IDPs to stay healthy: </a:t>
            </a:r>
            <a:r>
              <a:rPr lang="en-US" dirty="0"/>
              <a:t>prevention, screening, chronic disease management, prevention of               over-diagnostics and </a:t>
            </a:r>
            <a:r>
              <a:rPr lang="en-US" dirty="0" err="1"/>
              <a:t>medicalisation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b="1" dirty="0"/>
              <a:t>To revitalize practical med. education: </a:t>
            </a:r>
            <a:r>
              <a:rPr lang="en-US" dirty="0"/>
              <a:t>give medical students and residents opportunity to learn in the FDs practice 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38223" y="1276005"/>
            <a:ext cx="3485300" cy="2325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114" y="3972782"/>
            <a:ext cx="5000409" cy="26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71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11411713" cy="640080"/>
          </a:xfrm>
        </p:spPr>
        <p:txBody>
          <a:bodyPr rtlCol="0"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Practical medical education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InterFamily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 clinic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 descr="Маленький круг с цифрой 1, обозначающий действие 1"/>
          <p:cNvGrpSpPr/>
          <p:nvPr/>
        </p:nvGrpSpPr>
        <p:grpSpPr bwMode="blackWhite">
          <a:xfrm>
            <a:off x="531552" y="1917997"/>
            <a:ext cx="558179" cy="409838"/>
            <a:chOff x="6953426" y="711274"/>
            <a:chExt cx="558179" cy="409838"/>
          </a:xfrm>
        </p:grpSpPr>
        <p:sp>
          <p:nvSpPr>
            <p:cNvPr id="19" name="Овал 18" descr="Маленький круг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Текстовое поле 19" descr="Цифра 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21" name="Объект 17"/>
          <p:cNvSpPr txBox="1">
            <a:spLocks/>
          </p:cNvSpPr>
          <p:nvPr/>
        </p:nvSpPr>
        <p:spPr>
          <a:xfrm>
            <a:off x="1056513" y="1958189"/>
            <a:ext cx="5039487" cy="59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pSp>
        <p:nvGrpSpPr>
          <p:cNvPr id="33" name="Группа 32" descr="Маленький круг с цифрой 2, обозначающий действие 2"/>
          <p:cNvGrpSpPr/>
          <p:nvPr/>
        </p:nvGrpSpPr>
        <p:grpSpPr bwMode="blackWhite">
          <a:xfrm>
            <a:off x="453365" y="3705348"/>
            <a:ext cx="558179" cy="409838"/>
            <a:chOff x="6953426" y="711274"/>
            <a:chExt cx="558179" cy="409838"/>
          </a:xfrm>
        </p:grpSpPr>
        <p:sp>
          <p:nvSpPr>
            <p:cNvPr id="34" name="Овал 33" descr="Маленький круг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Текстовое поле 34" descr="Цифра 2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36" name="Объект 17"/>
          <p:cNvSpPr txBox="1">
            <a:spLocks/>
          </p:cNvSpPr>
          <p:nvPr/>
        </p:nvSpPr>
        <p:spPr>
          <a:xfrm>
            <a:off x="1056512" y="2844450"/>
            <a:ext cx="5823688" cy="1065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2" name="Объект 17"/>
          <p:cNvSpPr txBox="1">
            <a:spLocks/>
          </p:cNvSpPr>
          <p:nvPr/>
        </p:nvSpPr>
        <p:spPr>
          <a:xfrm>
            <a:off x="1056513" y="4520108"/>
            <a:ext cx="4504252" cy="477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0" name="Объект 17"/>
          <p:cNvSpPr txBox="1">
            <a:spLocks/>
          </p:cNvSpPr>
          <p:nvPr/>
        </p:nvSpPr>
        <p:spPr>
          <a:xfrm>
            <a:off x="1056513" y="5177572"/>
            <a:ext cx="4504252" cy="563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0118" y="3377358"/>
            <a:ext cx="57469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Participation of residents in all fields of the clinic work: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reception,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office,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home visits,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Segoe UI"/>
              </a:rPr>
              <a:t>l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aboratory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free pharmacy,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e-system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20118" y="1576176"/>
            <a:ext cx="55243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Doctor-assistant training system: "ABC residency training in practice”,  “the three pair eyes” rule</a:t>
            </a: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8487" y="5274747"/>
            <a:ext cx="4219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963" y="1699399"/>
            <a:ext cx="3306812" cy="22069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119" y="1576176"/>
            <a:ext cx="2036240" cy="306045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EEEC9708-9287-419D-8EB3-34AEA177F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291" y="4479214"/>
            <a:ext cx="3306812" cy="220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11411713" cy="640080"/>
          </a:xfrm>
        </p:spPr>
        <p:txBody>
          <a:bodyPr rtlCol="0"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Continuous medical education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InterFamily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 clinic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бъект 17"/>
          <p:cNvSpPr txBox="1">
            <a:spLocks/>
          </p:cNvSpPr>
          <p:nvPr/>
        </p:nvSpPr>
        <p:spPr>
          <a:xfrm>
            <a:off x="1056513" y="1958189"/>
            <a:ext cx="5039487" cy="59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6" name="Объект 17"/>
          <p:cNvSpPr txBox="1">
            <a:spLocks/>
          </p:cNvSpPr>
          <p:nvPr/>
        </p:nvSpPr>
        <p:spPr>
          <a:xfrm>
            <a:off x="840435" y="2872795"/>
            <a:ext cx="6342030" cy="1065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2" name="Группа 21" descr="Маленький круг с цифрой 3, обозначающий действие 3"/>
          <p:cNvGrpSpPr/>
          <p:nvPr/>
        </p:nvGrpSpPr>
        <p:grpSpPr bwMode="blackWhite">
          <a:xfrm>
            <a:off x="531552" y="1730336"/>
            <a:ext cx="558179" cy="409838"/>
            <a:chOff x="6953426" y="711274"/>
            <a:chExt cx="558179" cy="409838"/>
          </a:xfrm>
        </p:grpSpPr>
        <p:sp>
          <p:nvSpPr>
            <p:cNvPr id="24" name="Овал 23" descr="Маленький круг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Надпись 29" descr="Цифра 3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32" name="Объект 17"/>
          <p:cNvSpPr txBox="1">
            <a:spLocks/>
          </p:cNvSpPr>
          <p:nvPr/>
        </p:nvSpPr>
        <p:spPr>
          <a:xfrm>
            <a:off x="1056513" y="4520108"/>
            <a:ext cx="4504252" cy="477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pSp>
        <p:nvGrpSpPr>
          <p:cNvPr id="37" name="Группа 36" descr="Маленький круг с цифрой 4, обозначающий действие 4"/>
          <p:cNvGrpSpPr/>
          <p:nvPr/>
        </p:nvGrpSpPr>
        <p:grpSpPr bwMode="blackWhite">
          <a:xfrm>
            <a:off x="324105" y="3513945"/>
            <a:ext cx="558179" cy="409838"/>
            <a:chOff x="6953426" y="711274"/>
            <a:chExt cx="558179" cy="409838"/>
          </a:xfrm>
        </p:grpSpPr>
        <p:sp>
          <p:nvSpPr>
            <p:cNvPr id="38" name="Овал 37" descr="Маленький круг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Надпись 38" descr="Цифра 4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4</a:t>
              </a:r>
            </a:p>
          </p:txBody>
        </p:sp>
      </p:grpSp>
      <p:sp>
        <p:nvSpPr>
          <p:cNvPr id="40" name="Объект 17"/>
          <p:cNvSpPr txBox="1">
            <a:spLocks/>
          </p:cNvSpPr>
          <p:nvPr/>
        </p:nvSpPr>
        <p:spPr>
          <a:xfrm>
            <a:off x="1056513" y="5177572"/>
            <a:ext cx="4504252" cy="563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8649" y="333505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Implementation of the Project “EUSIT” (supporting Ukrainian GPs and GP trainees in their online   training)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2005" y="1779410"/>
            <a:ext cx="56850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Implementation of EUSIT-PEP Project (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training the patients and IDPs in health care 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residents\students volunteers 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8487" y="5274747"/>
            <a:ext cx="4219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8" name="Группа 36" descr="Маленький круг с цифрой 4, обозначающий действие 4">
            <a:extLst>
              <a:ext uri="{FF2B5EF4-FFF2-40B4-BE49-F238E27FC236}">
                <a16:creationId xmlns="" xmlns:a16="http://schemas.microsoft.com/office/drawing/2014/main" id="{01F6EFBA-CFAE-4064-9429-26D216DCAF58}"/>
              </a:ext>
            </a:extLst>
          </p:cNvPr>
          <p:cNvGrpSpPr/>
          <p:nvPr/>
        </p:nvGrpSpPr>
        <p:grpSpPr bwMode="blackWhite">
          <a:xfrm>
            <a:off x="421340" y="4960334"/>
            <a:ext cx="558179" cy="409838"/>
            <a:chOff x="6953426" y="711274"/>
            <a:chExt cx="558179" cy="409838"/>
          </a:xfrm>
        </p:grpSpPr>
        <p:sp>
          <p:nvSpPr>
            <p:cNvPr id="29" name="Овал 28" descr="Маленький круг">
              <a:extLst>
                <a:ext uri="{FF2B5EF4-FFF2-40B4-BE49-F238E27FC236}">
                  <a16:creationId xmlns="" xmlns:a16="http://schemas.microsoft.com/office/drawing/2014/main" id="{BED56910-3B66-45CD-96EB-3BE2B75D9B4B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Надпись 38" descr="Цифра 4">
              <a:extLst>
                <a:ext uri="{FF2B5EF4-FFF2-40B4-BE49-F238E27FC236}">
                  <a16:creationId xmlns="" xmlns:a16="http://schemas.microsoft.com/office/drawing/2014/main" id="{2FFCD6F1-C139-4D61-814A-CD968BC06366}"/>
                </a:ext>
              </a:extLst>
            </p:cNvPr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5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62BF77C-3F8D-44D2-86A7-78743FAD7B06}"/>
              </a:ext>
            </a:extLst>
          </p:cNvPr>
          <p:cNvSpPr txBox="1"/>
          <p:nvPr/>
        </p:nvSpPr>
        <p:spPr>
          <a:xfrm>
            <a:off x="1141501" y="4659194"/>
            <a:ext cx="565371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International experts visits : exchanging knowledge (lectures and practice work 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 are welcome!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58C9CB-3548-4960-A29D-654B69991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481" y="1642001"/>
            <a:ext cx="3741228" cy="2805921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="" xmlns:a16="http://schemas.microsoft.com/office/drawing/2014/main" id="{C7C64AF1-C713-4BDC-9B58-6F81414D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387" y="4520108"/>
            <a:ext cx="2627388" cy="19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AAACAF-0944-4F8D-A64B-0C7B5CA6B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199" y="4593902"/>
            <a:ext cx="2073374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F160F9-4549-4CE8-81D8-3E379862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448056"/>
            <a:ext cx="10451592" cy="6400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During </a:t>
            </a:r>
            <a:r>
              <a:rPr lang="uk-UA" b="1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7 weeks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there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uk-UA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4223 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have applied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to our medical center.</a:t>
            </a:r>
            <a:r>
              <a:rPr lang="en-US" dirty="0"/>
              <a:t/>
            </a:r>
            <a:br>
              <a:rPr lang="en-US" dirty="0"/>
            </a:br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7768B870-24B2-40B2-B925-7116D93BDE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56% of patients told they have already been to the center. 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 this was not their first visit.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uk-UA" dirty="0"/>
          </a:p>
        </p:txBody>
      </p:sp>
      <p:graphicFrame>
        <p:nvGraphicFramePr>
          <p:cNvPr id="9" name="Диаграмма 1">
            <a:extLst>
              <a:ext uri="{FF2B5EF4-FFF2-40B4-BE49-F238E27FC236}">
                <a16:creationId xmlns=""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97770584"/>
              </p:ext>
            </p:extLst>
          </p:nvPr>
        </p:nvGraphicFramePr>
        <p:xfrm>
          <a:off x="5751871" y="2174875"/>
          <a:ext cx="5830529" cy="4388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081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F160F9-4549-4CE8-81D8-3E379862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63" y="411797"/>
            <a:ext cx="11218508" cy="1123316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Gender </a:t>
            </a:r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and age distribution of our patients </a:t>
            </a:r>
            <a:b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3200" dirty="0"/>
              <a:t/>
            </a:r>
            <a:br>
              <a:rPr lang="en-US" sz="3200" dirty="0"/>
            </a:br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7768B870-24B2-40B2-B925-7116D93BDE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uk-UA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% of patients are female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 </a:t>
            </a:r>
          </a:p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29% are male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uk-UA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0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% of the patients are 50+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y.o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uk-UA" dirty="0">
              <a:highlight>
                <a:srgbClr val="FFFF00"/>
              </a:highlight>
            </a:endParaRPr>
          </a:p>
        </p:txBody>
      </p:sp>
      <p:graphicFrame>
        <p:nvGraphicFramePr>
          <p:cNvPr id="9" name="Диаграмма 1">
            <a:extLst>
              <a:ext uri="{FF2B5EF4-FFF2-40B4-BE49-F238E27FC236}">
                <a16:creationId xmlns=""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15280703"/>
              </p:ext>
            </p:extLst>
          </p:nvPr>
        </p:nvGraphicFramePr>
        <p:xfrm>
          <a:off x="8362858" y="2090687"/>
          <a:ext cx="3939304" cy="3503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1">
            <a:extLst>
              <a:ext uri="{FF2B5EF4-FFF2-40B4-BE49-F238E27FC236}">
                <a16:creationId xmlns=""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092941"/>
              </p:ext>
            </p:extLst>
          </p:nvPr>
        </p:nvGraphicFramePr>
        <p:xfrm>
          <a:off x="4748742" y="2290303"/>
          <a:ext cx="5386917" cy="330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5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F160F9-4549-4CE8-81D8-3E379862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63" y="411797"/>
            <a:ext cx="11218508" cy="112331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     Age </a:t>
            </a:r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distribution of our patients </a:t>
            </a:r>
            <a:b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7768B870-24B2-40B2-B925-7116D93BDE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uk-UA" dirty="0">
              <a:highlight>
                <a:srgbClr val="FFFF00"/>
              </a:highlight>
            </a:endParaRPr>
          </a:p>
        </p:txBody>
      </p:sp>
      <p:graphicFrame>
        <p:nvGraphicFramePr>
          <p:cNvPr id="10" name="Диаграмма 1">
            <a:extLst>
              <a:ext uri="{FF2B5EF4-FFF2-40B4-BE49-F238E27FC236}">
                <a16:creationId xmlns=""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536342"/>
              </p:ext>
            </p:extLst>
          </p:nvPr>
        </p:nvGraphicFramePr>
        <p:xfrm>
          <a:off x="4748742" y="2290303"/>
          <a:ext cx="5386917" cy="330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">
            <a:extLst>
              <a:ext uri="{FF2B5EF4-FFF2-40B4-BE49-F238E27FC236}">
                <a16:creationId xmlns=""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25763901"/>
              </p:ext>
            </p:extLst>
          </p:nvPr>
        </p:nvGraphicFramePr>
        <p:xfrm>
          <a:off x="2302942" y="1264059"/>
          <a:ext cx="8128000" cy="518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573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F4E738-5BEA-43E5-A73F-E9259D5C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              Geography </a:t>
            </a:r>
            <a:r>
              <a:rPr lang="en-US" b="1" dirty="0"/>
              <a:t>of our patients</a:t>
            </a:r>
            <a:br>
              <a:rPr lang="en-US" b="1" dirty="0"/>
            </a:br>
            <a:r>
              <a:rPr lang="en-US" sz="3100" dirty="0"/>
              <a:t/>
            </a:r>
            <a:br>
              <a:rPr lang="en-US" sz="3100" dirty="0"/>
            </a:br>
            <a:endParaRPr lang="uk-UA" dirty="0"/>
          </a:p>
        </p:txBody>
      </p:sp>
      <p:graphicFrame>
        <p:nvGraphicFramePr>
          <p:cNvPr id="4" name="Диаграмма 1">
            <a:extLst>
              <a:ext uri="{FF2B5EF4-FFF2-40B4-BE49-F238E27FC236}">
                <a16:creationId xmlns=""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97733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927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715154_TF10001108" id="{AD03B7F0-D966-4354-AC03-7A90B59AFB51}" vid="{C94E022A-E681-4920-85C8-04125627F5A4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854</Words>
  <Application>Microsoft Office PowerPoint</Application>
  <PresentationFormat>Произвольный</PresentationFormat>
  <Paragraphs>122</Paragraphs>
  <Slides>17</Slides>
  <Notes>2</Notes>
  <HiddenSlides>5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WelcomeDoc</vt:lpstr>
      <vt:lpstr>Answering to the needs of internally displaced people during a war in Ukraine.</vt:lpstr>
      <vt:lpstr>War in Ukraine: - affected health care system    </vt:lpstr>
      <vt:lpstr>War in Ukraine: our ambitious tasks </vt:lpstr>
      <vt:lpstr>Practical medical education at the “InterFamily” clinic</vt:lpstr>
      <vt:lpstr>Continuous medical education at the “InterFamily” clinic</vt:lpstr>
      <vt:lpstr>During 47 weeks there  4223  have applied to our medical center. </vt:lpstr>
      <vt:lpstr>          Gender and age distribution of our patients   </vt:lpstr>
      <vt:lpstr>               Age distribution of our patients  </vt:lpstr>
      <vt:lpstr>              Geography of our patients  </vt:lpstr>
      <vt:lpstr> The top leading medical reasons and diagnosis  why  IDPs’ applied  to the clinic                                (coding of the diagnosis in ICPC-2 ) </vt:lpstr>
      <vt:lpstr>Mental health care  in the “InterFamily” clinic</vt:lpstr>
      <vt:lpstr>THE FREQUENCY OF DEPRESSION AMONG INTERNALLY DISPLACED PATIENTS APPEALS TO UZHGOROD “INTERFAMILY” CLINIC IN UKRAINE  </vt:lpstr>
      <vt:lpstr>Prevention and screening - research aim in the “InterFamily” clinic</vt:lpstr>
      <vt:lpstr>ARE FAMILY DOCTORS AND INTERNALLY DISPLACED PATIENTS STILL CONCERNED  IN  SCREENING DURING WAR?  </vt:lpstr>
      <vt:lpstr>“Screening advisor” – and easy way to solve the problem with screening of NCDs</vt:lpstr>
      <vt:lpstr>The future of the “InterFamily” Clinic 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Responding to health care crisis and the needs of displaced populations during a war. Case study from Ukraine.</dc:title>
  <dc:creator>Intel</dc:creator>
  <cp:lastModifiedBy>Intel</cp:lastModifiedBy>
  <cp:revision>60</cp:revision>
  <dcterms:created xsi:type="dcterms:W3CDTF">2023-02-16T09:05:29Z</dcterms:created>
  <dcterms:modified xsi:type="dcterms:W3CDTF">2023-03-12T19:15:14Z</dcterms:modified>
</cp:coreProperties>
</file>